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72" r:id="rId12"/>
    <p:sldId id="276" r:id="rId13"/>
    <p:sldId id="278" r:id="rId14"/>
    <p:sldId id="279" r:id="rId15"/>
    <p:sldId id="277" r:id="rId16"/>
    <p:sldId id="28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3" r:id="rId25"/>
    <p:sldId id="274" r:id="rId26"/>
    <p:sldId id="275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37B"/>
    <a:srgbClr val="54BE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2436-A120-44C6-8DEB-FB39AA37F16A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5D21-7A68-43FF-AD93-41204F113B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60960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Heiti Std R" pitchFamily="34" charset="-128"/>
                <a:ea typeface="Adobe Heiti Std R" pitchFamily="34" charset="-128"/>
                <a:cs typeface="Andalus" pitchFamily="18" charset="-78"/>
              </a:rPr>
              <a:t>Berkeley Open Infrastructure for network computing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Heiti Std R" pitchFamily="34" charset="-128"/>
              <a:ea typeface="Adobe Heiti Std R" pitchFamily="34" charset="-128"/>
              <a:cs typeface="Andalus" pitchFamily="18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Universidad de Costa Rica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Sistemas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Distribuidos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Alumno</a:t>
            </a:r>
            <a:r>
              <a:rPr lang="en-US" dirty="0" smtClean="0">
                <a:solidFill>
                  <a:schemeClr val="bg1"/>
                </a:solidFill>
              </a:rPr>
              <a:t>: Eduardo Vitoria </a:t>
            </a:r>
            <a:r>
              <a:rPr lang="en-US" dirty="0" err="1" smtClean="0">
                <a:solidFill>
                  <a:schemeClr val="bg1"/>
                </a:solidFill>
              </a:rPr>
              <a:t>Barboza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Carné</a:t>
            </a:r>
            <a:r>
              <a:rPr lang="en-US" dirty="0" smtClean="0">
                <a:solidFill>
                  <a:schemeClr val="bg1"/>
                </a:solidFill>
              </a:rPr>
              <a:t>: A66288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0"/>
            <a:ext cx="1883079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de </a:t>
            </a:r>
            <a:r>
              <a:rPr lang="en-US" sz="2000" dirty="0" err="1" smtClean="0"/>
              <a:t>administrador</a:t>
            </a:r>
            <a:r>
              <a:rPr lang="en-US" sz="2000" dirty="0" smtClean="0"/>
              <a:t> de un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Un </a:t>
            </a:r>
            <a:r>
              <a:rPr lang="en-US" sz="1600" dirty="0" err="1"/>
              <a:t>servidor</a:t>
            </a:r>
            <a:r>
              <a:rPr lang="en-US" sz="1600" dirty="0"/>
              <a:t> central </a:t>
            </a:r>
            <a:r>
              <a:rPr lang="en-US" sz="1600" dirty="0" err="1"/>
              <a:t>distribuye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serie</a:t>
            </a:r>
            <a:r>
              <a:rPr lang="en-US" sz="1600" dirty="0"/>
              <a:t> de </a:t>
            </a:r>
            <a:r>
              <a:rPr lang="en-US" sz="1600" dirty="0" err="1"/>
              <a:t>tareas</a:t>
            </a:r>
            <a:r>
              <a:rPr lang="en-US" sz="1600" dirty="0"/>
              <a:t> a los </a:t>
            </a:r>
            <a:r>
              <a:rPr lang="en-US" sz="1600" dirty="0" err="1"/>
              <a:t>miembros</a:t>
            </a:r>
            <a:r>
              <a:rPr lang="en-US" sz="1600" dirty="0"/>
              <a:t> de un </a:t>
            </a:r>
            <a:r>
              <a:rPr lang="en-US" sz="1600" dirty="0" err="1" smtClean="0"/>
              <a:t>proyecto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proyecto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propios</a:t>
            </a:r>
            <a:r>
              <a:rPr lang="en-US" sz="1600" dirty="0" smtClean="0"/>
              <a:t> </a:t>
            </a:r>
            <a:r>
              <a:rPr lang="en-US" sz="1600" dirty="0" err="1" smtClean="0"/>
              <a:t>servidores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almacenen</a:t>
            </a:r>
            <a:r>
              <a:rPr lang="en-US" sz="1600" dirty="0" smtClean="0"/>
              <a:t> los </a:t>
            </a:r>
            <a:r>
              <a:rPr lang="en-US" sz="1600" dirty="0" err="1" smtClean="0"/>
              <a:t>resultados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El </a:t>
            </a:r>
            <a:r>
              <a:rPr lang="en-US" sz="1600" dirty="0" err="1" smtClean="0"/>
              <a:t>servidor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lo general </a:t>
            </a:r>
            <a:r>
              <a:rPr lang="en-US" sz="1600" dirty="0" err="1" smtClean="0"/>
              <a:t>tiene</a:t>
            </a:r>
            <a:r>
              <a:rPr lang="en-US" sz="1600" dirty="0"/>
              <a:t> </a:t>
            </a:r>
            <a:r>
              <a:rPr lang="en-US" sz="1600" dirty="0" err="1" smtClean="0"/>
              <a:t>instalado</a:t>
            </a:r>
            <a:r>
              <a:rPr lang="en-US" sz="1600" dirty="0" smtClean="0"/>
              <a:t> Linux, Apache, PHP, MySQL y </a:t>
            </a:r>
            <a:r>
              <a:rPr lang="en-US" sz="1600" dirty="0" err="1" smtClean="0"/>
              <a:t>Phyton</a:t>
            </a:r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67485"/>
            <a:ext cx="2895600" cy="20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Arquitectura</a:t>
            </a:r>
            <a:r>
              <a:rPr lang="en-US" sz="2000" dirty="0" smtClean="0"/>
              <a:t> de BOINC: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 smtClean="0"/>
              <a:t>Política</a:t>
            </a:r>
            <a:r>
              <a:rPr lang="en-US" sz="2000" dirty="0" smtClean="0"/>
              <a:t> FCFS (First Come First Serve), se </a:t>
            </a:r>
            <a:r>
              <a:rPr lang="en-US" sz="2000" dirty="0" err="1" smtClean="0"/>
              <a:t>distribuyen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tareas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orden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fueron</a:t>
            </a:r>
            <a:r>
              <a:rPr lang="en-US" sz="2000" dirty="0" smtClean="0"/>
              <a:t> </a:t>
            </a:r>
            <a:r>
              <a:rPr lang="en-US" sz="2000" dirty="0" err="1" smtClean="0"/>
              <a:t>creadas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toma</a:t>
            </a:r>
            <a:r>
              <a:rPr lang="en-US" sz="2000" dirty="0" smtClean="0"/>
              <a:t> en </a:t>
            </a:r>
            <a:r>
              <a:rPr lang="en-US" sz="2000" dirty="0" err="1" smtClean="0"/>
              <a:t>cuenta</a:t>
            </a:r>
            <a:r>
              <a:rPr lang="en-US" sz="2000" dirty="0" smtClean="0"/>
              <a:t> el </a:t>
            </a:r>
            <a:r>
              <a:rPr lang="en-US" sz="2000" dirty="0" err="1" smtClean="0"/>
              <a:t>último</a:t>
            </a:r>
            <a:r>
              <a:rPr lang="en-US" sz="2000" dirty="0" smtClean="0"/>
              <a:t> </a:t>
            </a:r>
            <a:r>
              <a:rPr lang="en-US" sz="2000" dirty="0" err="1" smtClean="0"/>
              <a:t>rendimiento</a:t>
            </a:r>
            <a:r>
              <a:rPr lang="en-US" sz="2000" dirty="0" smtClean="0"/>
              <a:t> 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PC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la </a:t>
            </a:r>
            <a:r>
              <a:rPr lang="en-US" sz="2000" dirty="0" err="1" smtClean="0"/>
              <a:t>distribución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 smtClean="0"/>
              <a:t>Paradigma</a:t>
            </a:r>
            <a:r>
              <a:rPr lang="en-US" sz="2000" dirty="0" smtClean="0"/>
              <a:t> Master-Worker: </a:t>
            </a:r>
          </a:p>
          <a:p>
            <a:pPr lvl="1"/>
            <a:r>
              <a:rPr lang="en-US" sz="1600" dirty="0"/>
              <a:t>Workers </a:t>
            </a:r>
            <a:r>
              <a:rPr lang="en-US" sz="1600" dirty="0" err="1"/>
              <a:t>piden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tarea</a:t>
            </a:r>
            <a:r>
              <a:rPr lang="en-US" sz="1600" dirty="0"/>
              <a:t>,</a:t>
            </a:r>
          </a:p>
          <a:p>
            <a:pPr lvl="1"/>
            <a:r>
              <a:rPr lang="en-US" sz="1600" dirty="0"/>
              <a:t>Master </a:t>
            </a:r>
            <a:r>
              <a:rPr lang="en-US" sz="1600" dirty="0" err="1"/>
              <a:t>distribuye</a:t>
            </a:r>
            <a:r>
              <a:rPr lang="en-US" sz="1600" dirty="0"/>
              <a:t> </a:t>
            </a:r>
            <a:r>
              <a:rPr lang="en-US" sz="1600" dirty="0" err="1"/>
              <a:t>tareas</a:t>
            </a:r>
            <a:r>
              <a:rPr lang="en-US" sz="1600" dirty="0"/>
              <a:t> (</a:t>
            </a:r>
            <a:r>
              <a:rPr lang="en-US" sz="1600" dirty="0" err="1"/>
              <a:t>conocida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Working Unit, WU)</a:t>
            </a:r>
          </a:p>
          <a:p>
            <a:pPr lvl="1"/>
            <a:r>
              <a:rPr lang="en-US" sz="1600" dirty="0"/>
              <a:t>Workers </a:t>
            </a:r>
            <a:r>
              <a:rPr lang="en-US" sz="1600" dirty="0" err="1"/>
              <a:t>envían</a:t>
            </a:r>
            <a:r>
              <a:rPr lang="en-US" sz="1600" dirty="0"/>
              <a:t> el </a:t>
            </a:r>
            <a:r>
              <a:rPr lang="en-US" sz="1600" dirty="0" err="1"/>
              <a:t>resultado</a:t>
            </a:r>
            <a:r>
              <a:rPr lang="en-US" sz="1600" dirty="0"/>
              <a:t> final.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2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Working units:</a:t>
            </a:r>
          </a:p>
          <a:p>
            <a:pPr lvl="1"/>
            <a:r>
              <a:rPr lang="en-US" sz="1600" dirty="0" err="1" smtClean="0"/>
              <a:t>Tienen</a:t>
            </a:r>
            <a:r>
              <a:rPr lang="en-US" sz="1600" dirty="0" smtClean="0"/>
              <a:t> la </a:t>
            </a:r>
            <a:r>
              <a:rPr lang="en-US" sz="1600" dirty="0" err="1" smtClean="0"/>
              <a:t>tarea</a:t>
            </a:r>
            <a:r>
              <a:rPr lang="en-US" sz="1600" dirty="0" smtClean="0"/>
              <a:t> a </a:t>
            </a:r>
            <a:r>
              <a:rPr lang="en-US" sz="1600" dirty="0" err="1" smtClean="0"/>
              <a:t>realizar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err="1" smtClean="0"/>
              <a:t>Tienen</a:t>
            </a:r>
            <a:r>
              <a:rPr lang="en-US" sz="1600" dirty="0" smtClean="0"/>
              <a:t> </a:t>
            </a:r>
            <a:r>
              <a:rPr lang="en-US" sz="1600" dirty="0" err="1" smtClean="0"/>
              <a:t>parámetros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:</a:t>
            </a:r>
          </a:p>
          <a:p>
            <a:pPr lvl="2"/>
            <a:r>
              <a:rPr lang="en-US" sz="1200" dirty="0" smtClean="0"/>
              <a:t>CPU </a:t>
            </a:r>
            <a:r>
              <a:rPr lang="en-US" sz="1200" dirty="0" err="1" smtClean="0"/>
              <a:t>necesitada</a:t>
            </a:r>
            <a:endParaRPr lang="en-US" sz="1200" dirty="0" smtClean="0"/>
          </a:p>
          <a:p>
            <a:pPr lvl="2"/>
            <a:r>
              <a:rPr lang="en-US" sz="1200" dirty="0" err="1" smtClean="0"/>
              <a:t>Memoria</a:t>
            </a:r>
            <a:r>
              <a:rPr lang="en-US" sz="1200" dirty="0" smtClean="0"/>
              <a:t> </a:t>
            </a:r>
            <a:r>
              <a:rPr lang="en-US" sz="1200" dirty="0" err="1" smtClean="0"/>
              <a:t>necesitada</a:t>
            </a:r>
            <a:endParaRPr lang="en-US" sz="1200" dirty="0" smtClean="0"/>
          </a:p>
          <a:p>
            <a:pPr lvl="2"/>
            <a:r>
              <a:rPr lang="en-US" sz="1200" dirty="0" err="1" smtClean="0"/>
              <a:t>Espacio</a:t>
            </a:r>
            <a:r>
              <a:rPr lang="en-US" sz="1200" dirty="0" smtClean="0"/>
              <a:t> en disco </a:t>
            </a:r>
            <a:r>
              <a:rPr lang="en-US" sz="1200" dirty="0" err="1" smtClean="0"/>
              <a:t>necesario</a:t>
            </a:r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r>
              <a:rPr lang="en-US" sz="2000" dirty="0" err="1" smtClean="0"/>
              <a:t>Cuando</a:t>
            </a:r>
            <a:r>
              <a:rPr lang="en-US" sz="2000" dirty="0" smtClean="0"/>
              <a:t> el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 </a:t>
            </a:r>
            <a:r>
              <a:rPr lang="en-US" sz="2000" dirty="0" err="1" smtClean="0"/>
              <a:t>termina</a:t>
            </a:r>
            <a:r>
              <a:rPr lang="en-US" sz="2000" dirty="0" smtClean="0"/>
              <a:t> un </a:t>
            </a:r>
            <a:r>
              <a:rPr lang="en-US" sz="2000" dirty="0" err="1" smtClean="0"/>
              <a:t>trabajo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Se </a:t>
            </a:r>
            <a:r>
              <a:rPr lang="en-US" sz="1600" dirty="0" err="1" smtClean="0"/>
              <a:t>reporta</a:t>
            </a:r>
            <a:r>
              <a:rPr lang="en-US" sz="1600" dirty="0" smtClean="0"/>
              <a:t> al </a:t>
            </a:r>
            <a:r>
              <a:rPr lang="en-US" sz="1600" dirty="0" err="1" smtClean="0"/>
              <a:t>servidor</a:t>
            </a:r>
            <a:endParaRPr lang="en-US" sz="1600" dirty="0" smtClean="0"/>
          </a:p>
          <a:p>
            <a:pPr lvl="1"/>
            <a:r>
              <a:rPr lang="en-US" sz="1600" dirty="0" err="1" smtClean="0"/>
              <a:t>Recibe</a:t>
            </a:r>
            <a:r>
              <a:rPr lang="en-US" sz="1600" dirty="0" smtClean="0"/>
              <a:t> un XML y lo “</a:t>
            </a:r>
            <a:r>
              <a:rPr lang="en-US" sz="1600" dirty="0" err="1" smtClean="0"/>
              <a:t>llena</a:t>
            </a:r>
            <a:r>
              <a:rPr lang="en-US" sz="1600" dirty="0" smtClean="0"/>
              <a:t>” con los </a:t>
            </a:r>
            <a:r>
              <a:rPr lang="en-US" sz="1600" dirty="0" err="1" smtClean="0"/>
              <a:t>resultados</a:t>
            </a:r>
            <a:endParaRPr lang="en-US" sz="1600" dirty="0" smtClean="0"/>
          </a:p>
          <a:p>
            <a:pPr lvl="1"/>
            <a:r>
              <a:rPr lang="en-US" sz="1600" dirty="0" err="1" smtClean="0"/>
              <a:t>Envía</a:t>
            </a:r>
            <a:r>
              <a:rPr lang="en-US" sz="1600" dirty="0" smtClean="0"/>
              <a:t> el XML de </a:t>
            </a:r>
            <a:r>
              <a:rPr lang="en-US" sz="1600" dirty="0" err="1" smtClean="0"/>
              <a:t>vuelta</a:t>
            </a:r>
            <a:r>
              <a:rPr lang="en-US" sz="1600" dirty="0" smtClean="0"/>
              <a:t> al </a:t>
            </a:r>
            <a:r>
              <a:rPr lang="en-US" sz="1600" dirty="0" err="1" smtClean="0"/>
              <a:t>servidor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2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Redundancia</a:t>
            </a:r>
            <a:endParaRPr lang="en-US" sz="2000" dirty="0" smtClean="0"/>
          </a:p>
          <a:p>
            <a:pPr lvl="1"/>
            <a:r>
              <a:rPr lang="en-US" sz="1200" dirty="0" smtClean="0"/>
              <a:t>Se </a:t>
            </a:r>
            <a:r>
              <a:rPr lang="en-US" sz="1200" dirty="0" err="1" smtClean="0"/>
              <a:t>maneja</a:t>
            </a:r>
            <a:r>
              <a:rPr lang="en-US" sz="1200" dirty="0" smtClean="0"/>
              <a:t> </a:t>
            </a:r>
            <a:r>
              <a:rPr lang="en-US" sz="1200" dirty="0" err="1" smtClean="0"/>
              <a:t>mediante</a:t>
            </a:r>
            <a:r>
              <a:rPr lang="en-US" sz="1200" dirty="0" smtClean="0"/>
              <a:t> el </a:t>
            </a:r>
            <a:r>
              <a:rPr lang="en-US" sz="1200" dirty="0" err="1" smtClean="0"/>
              <a:t>análisis</a:t>
            </a:r>
            <a:r>
              <a:rPr lang="en-US" sz="1200" dirty="0" smtClean="0"/>
              <a:t> de </a:t>
            </a:r>
            <a:r>
              <a:rPr lang="en-US" sz="1200" dirty="0" err="1" smtClean="0"/>
              <a:t>resultados</a:t>
            </a:r>
            <a:r>
              <a:rPr lang="en-US" sz="1200" dirty="0" smtClean="0"/>
              <a:t> </a:t>
            </a:r>
            <a:r>
              <a:rPr lang="en-US" sz="1200" dirty="0" err="1" smtClean="0"/>
              <a:t>erronéos</a:t>
            </a:r>
            <a:endParaRPr lang="en-US" sz="1200" dirty="0" smtClean="0"/>
          </a:p>
          <a:p>
            <a:pPr lvl="1"/>
            <a:endParaRPr lang="en-US" sz="1200" dirty="0"/>
          </a:p>
          <a:p>
            <a:pPr lvl="1"/>
            <a:r>
              <a:rPr lang="en-US" sz="1200" dirty="0" smtClean="0"/>
              <a:t>Si se </a:t>
            </a:r>
            <a:r>
              <a:rPr lang="en-US" sz="1200" dirty="0" err="1" smtClean="0"/>
              <a:t>detecta</a:t>
            </a:r>
            <a:r>
              <a:rPr lang="en-US" sz="1200" dirty="0" smtClean="0"/>
              <a:t> un mal </a:t>
            </a:r>
            <a:r>
              <a:rPr lang="en-US" sz="1200" dirty="0" err="1" smtClean="0"/>
              <a:t>resultado</a:t>
            </a:r>
            <a:r>
              <a:rPr lang="en-US" sz="1200" dirty="0" smtClean="0"/>
              <a:t>, se </a:t>
            </a:r>
            <a:r>
              <a:rPr lang="en-US" sz="1200" dirty="0" err="1" smtClean="0"/>
              <a:t>crea</a:t>
            </a:r>
            <a:r>
              <a:rPr lang="en-US" sz="1200" dirty="0" smtClean="0"/>
              <a:t> un </a:t>
            </a:r>
            <a:r>
              <a:rPr lang="en-US" sz="1200" dirty="0" err="1" smtClean="0"/>
              <a:t>nuevo</a:t>
            </a:r>
            <a:r>
              <a:rPr lang="en-US" sz="1200" dirty="0" smtClean="0"/>
              <a:t> Working Unit y se </a:t>
            </a:r>
            <a:r>
              <a:rPr lang="en-US" sz="1200" dirty="0" err="1" smtClean="0"/>
              <a:t>distribuye</a:t>
            </a:r>
            <a:r>
              <a:rPr lang="en-US" sz="1200" dirty="0" smtClean="0"/>
              <a:t> a </a:t>
            </a:r>
            <a:r>
              <a:rPr lang="en-US" sz="1200" dirty="0" err="1" smtClean="0"/>
              <a:t>otro</a:t>
            </a:r>
            <a:r>
              <a:rPr lang="en-US" sz="1200" dirty="0" smtClean="0"/>
              <a:t> </a:t>
            </a:r>
            <a:r>
              <a:rPr lang="en-US" sz="1200" dirty="0" err="1" smtClean="0"/>
              <a:t>cliente</a:t>
            </a:r>
            <a:endParaRPr lang="en-US" sz="1200" dirty="0" smtClean="0"/>
          </a:p>
          <a:p>
            <a:pPr lvl="1"/>
            <a:endParaRPr lang="en-US" sz="1200" dirty="0"/>
          </a:p>
          <a:p>
            <a:pPr lvl="1"/>
            <a:r>
              <a:rPr lang="en-US" sz="1200" dirty="0" err="1" smtClean="0"/>
              <a:t>Otro</a:t>
            </a:r>
            <a:r>
              <a:rPr lang="en-US" sz="1200" dirty="0" smtClean="0"/>
              <a:t> </a:t>
            </a:r>
            <a:r>
              <a:rPr lang="en-US" sz="1200" dirty="0" err="1" smtClean="0"/>
              <a:t>aspecto</a:t>
            </a:r>
            <a:r>
              <a:rPr lang="en-US" sz="1200" dirty="0" smtClean="0"/>
              <a:t> de </a:t>
            </a:r>
            <a:r>
              <a:rPr lang="en-US" sz="1200" dirty="0" err="1" smtClean="0"/>
              <a:t>redundancia</a:t>
            </a:r>
            <a:r>
              <a:rPr lang="en-US" sz="1200" dirty="0" smtClean="0"/>
              <a:t> </a:t>
            </a:r>
            <a:r>
              <a:rPr lang="en-US" sz="1200" dirty="0" err="1" smtClean="0"/>
              <a:t>es</a:t>
            </a:r>
            <a:r>
              <a:rPr lang="en-US" sz="1200" dirty="0" smtClean="0"/>
              <a:t> el </a:t>
            </a:r>
            <a:r>
              <a:rPr lang="en-US" sz="1200" dirty="0" err="1" smtClean="0"/>
              <a:t>uso</a:t>
            </a:r>
            <a:r>
              <a:rPr lang="en-US" sz="1200" dirty="0" smtClean="0"/>
              <a:t> de </a:t>
            </a:r>
            <a:r>
              <a:rPr lang="en-US" sz="1200" dirty="0" err="1" smtClean="0"/>
              <a:t>demonios</a:t>
            </a:r>
            <a:r>
              <a:rPr lang="en-US" sz="1200" dirty="0" smtClean="0"/>
              <a:t>.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 smtClean="0"/>
              <a:t>Los </a:t>
            </a:r>
            <a:r>
              <a:rPr lang="en-US" sz="1200" dirty="0" err="1" smtClean="0"/>
              <a:t>demonios</a:t>
            </a:r>
            <a:r>
              <a:rPr lang="en-US" sz="1200" dirty="0" smtClean="0"/>
              <a:t> </a:t>
            </a:r>
            <a:r>
              <a:rPr lang="en-US" sz="1200" dirty="0" err="1" smtClean="0"/>
              <a:t>pueden</a:t>
            </a:r>
            <a:r>
              <a:rPr lang="en-US" sz="1200" dirty="0" smtClean="0"/>
              <a:t> </a:t>
            </a:r>
            <a:r>
              <a:rPr lang="en-US" sz="1200" dirty="0" err="1" smtClean="0"/>
              <a:t>correr</a:t>
            </a:r>
            <a:r>
              <a:rPr lang="en-US" sz="1200" dirty="0" smtClean="0"/>
              <a:t> en </a:t>
            </a:r>
            <a:r>
              <a:rPr lang="en-US" sz="1200" dirty="0" err="1" smtClean="0"/>
              <a:t>distintos</a:t>
            </a:r>
            <a:r>
              <a:rPr lang="en-US" sz="1200" dirty="0" smtClean="0"/>
              <a:t> host y </a:t>
            </a:r>
            <a:r>
              <a:rPr lang="en-US" sz="1200" dirty="0" err="1" smtClean="0"/>
              <a:t>estar</a:t>
            </a:r>
            <a:r>
              <a:rPr lang="en-US" sz="1200" dirty="0" smtClean="0"/>
              <a:t> </a:t>
            </a:r>
            <a:r>
              <a:rPr lang="en-US" sz="1200" dirty="0" err="1" smtClean="0"/>
              <a:t>replicados</a:t>
            </a:r>
            <a:endParaRPr lang="en-US" sz="1200" dirty="0"/>
          </a:p>
          <a:p>
            <a:pPr lvl="1"/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12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2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66" y="3352800"/>
            <a:ext cx="1854934" cy="195695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1981200" cy="20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Redundancia</a:t>
            </a:r>
            <a:endParaRPr lang="en-US" sz="2000" dirty="0" smtClean="0"/>
          </a:p>
          <a:p>
            <a:r>
              <a:rPr lang="en-US" sz="2000" dirty="0" err="1" smtClean="0"/>
              <a:t>Demonios</a:t>
            </a:r>
            <a:r>
              <a:rPr lang="en-US" sz="2000" dirty="0" smtClean="0"/>
              <a:t> de BOINC:</a:t>
            </a:r>
          </a:p>
          <a:p>
            <a:endParaRPr lang="en-US" sz="2000" dirty="0"/>
          </a:p>
          <a:p>
            <a:pPr lvl="1"/>
            <a:r>
              <a:rPr lang="en-US" sz="1600" dirty="0" err="1" smtClean="0"/>
              <a:t>Transitioner</a:t>
            </a:r>
            <a:r>
              <a:rPr lang="en-US" sz="1600" dirty="0" smtClean="0"/>
              <a:t>:  </a:t>
            </a:r>
            <a:r>
              <a:rPr lang="en-US" sz="1600" dirty="0" err="1" smtClean="0"/>
              <a:t>Implementa</a:t>
            </a:r>
            <a:r>
              <a:rPr lang="en-US" sz="1600" dirty="0" smtClean="0"/>
              <a:t> la </a:t>
            </a:r>
            <a:r>
              <a:rPr lang="en-US" sz="1600" dirty="0" err="1" smtClean="0"/>
              <a:t>lógica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computación</a:t>
            </a:r>
            <a:r>
              <a:rPr lang="en-US" sz="1600" dirty="0" smtClean="0"/>
              <a:t> </a:t>
            </a:r>
            <a:r>
              <a:rPr lang="en-US" sz="1600" dirty="0" err="1" smtClean="0"/>
              <a:t>redundante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err="1" smtClean="0"/>
              <a:t>Validater</a:t>
            </a:r>
            <a:r>
              <a:rPr lang="en-US" sz="1600" dirty="0" smtClean="0"/>
              <a:t>: </a:t>
            </a:r>
            <a:r>
              <a:rPr lang="en-US" sz="1600" dirty="0" err="1" smtClean="0"/>
              <a:t>Examina</a:t>
            </a:r>
            <a:r>
              <a:rPr lang="en-US" sz="1600" dirty="0" smtClean="0"/>
              <a:t> </a:t>
            </a:r>
            <a:r>
              <a:rPr lang="en-US" sz="1600" dirty="0" err="1" smtClean="0"/>
              <a:t>conjuntos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resultados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err="1" smtClean="0"/>
              <a:t>Assimilater</a:t>
            </a:r>
            <a:r>
              <a:rPr lang="en-US" sz="1600" dirty="0" smtClean="0"/>
              <a:t>:  </a:t>
            </a:r>
            <a:r>
              <a:rPr lang="en-US" sz="1600" dirty="0" err="1" smtClean="0"/>
              <a:t>Verifica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nuevos</a:t>
            </a:r>
            <a:r>
              <a:rPr lang="en-US" sz="1600" dirty="0" smtClean="0"/>
              <a:t> y los </a:t>
            </a:r>
            <a:r>
              <a:rPr lang="en-US" sz="1600" dirty="0" err="1" smtClean="0"/>
              <a:t>almacena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File </a:t>
            </a:r>
            <a:r>
              <a:rPr lang="en-US" sz="1600" dirty="0" err="1" smtClean="0"/>
              <a:t>Deleter</a:t>
            </a:r>
            <a:r>
              <a:rPr lang="en-US" sz="1600" dirty="0" smtClean="0"/>
              <a:t>: </a:t>
            </a:r>
            <a:r>
              <a:rPr lang="en-US" sz="1600" dirty="0" err="1" smtClean="0"/>
              <a:t>Elimina</a:t>
            </a:r>
            <a:r>
              <a:rPr lang="en-US" sz="1600" dirty="0" smtClean="0"/>
              <a:t> </a:t>
            </a:r>
            <a:r>
              <a:rPr lang="en-US" sz="1600" dirty="0" err="1" smtClean="0"/>
              <a:t>archivos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servidores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ya</a:t>
            </a:r>
            <a:r>
              <a:rPr lang="en-US" sz="1600" dirty="0" smtClean="0"/>
              <a:t> no son </a:t>
            </a:r>
            <a:r>
              <a:rPr lang="en-US" sz="1600" dirty="0" err="1" smtClean="0"/>
              <a:t>necesitados</a:t>
            </a:r>
            <a:r>
              <a:rPr lang="en-US" sz="16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86262"/>
            <a:ext cx="443626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Redundancia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maneja</a:t>
            </a:r>
            <a:r>
              <a:rPr lang="en-US" sz="2000" dirty="0" smtClean="0"/>
              <a:t> un </a:t>
            </a:r>
            <a:r>
              <a:rPr lang="en-US" sz="2000" dirty="0" err="1" smtClean="0"/>
              <a:t>concepto</a:t>
            </a:r>
            <a:r>
              <a:rPr lang="en-US" sz="2000" dirty="0" smtClean="0"/>
              <a:t> </a:t>
            </a:r>
            <a:r>
              <a:rPr lang="en-US" sz="2000" dirty="0" err="1" smtClean="0"/>
              <a:t>llamado</a:t>
            </a:r>
            <a:r>
              <a:rPr lang="en-US" sz="2000" dirty="0" smtClean="0"/>
              <a:t> “</a:t>
            </a:r>
            <a:r>
              <a:rPr lang="en-US" sz="2000" dirty="0" err="1" smtClean="0"/>
              <a:t>Redundancia</a:t>
            </a:r>
            <a:r>
              <a:rPr lang="en-US" sz="2000" dirty="0" smtClean="0"/>
              <a:t> </a:t>
            </a:r>
            <a:r>
              <a:rPr lang="en-US" sz="2000" dirty="0" err="1" smtClean="0"/>
              <a:t>homgénea</a:t>
            </a:r>
            <a:r>
              <a:rPr lang="en-US" sz="2000" dirty="0" smtClean="0"/>
              <a:t>”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Para </a:t>
            </a:r>
            <a:r>
              <a:rPr lang="en-US" sz="1600" dirty="0" err="1" smtClean="0"/>
              <a:t>algunos</a:t>
            </a:r>
            <a:r>
              <a:rPr lang="en-US" sz="1600" dirty="0" smtClean="0"/>
              <a:t> working units, se </a:t>
            </a:r>
            <a:r>
              <a:rPr lang="en-US" sz="1600" dirty="0" err="1" smtClean="0"/>
              <a:t>distribuyen</a:t>
            </a:r>
            <a:r>
              <a:rPr lang="en-US" sz="1600" dirty="0" smtClean="0"/>
              <a:t> entre PC’s con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mismas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endParaRPr lang="en-US" sz="1600" dirty="0" smtClean="0"/>
          </a:p>
          <a:p>
            <a:pPr lvl="2"/>
            <a:r>
              <a:rPr lang="en-US" sz="1600" dirty="0" err="1" smtClean="0"/>
              <a:t>Mismo</a:t>
            </a:r>
            <a:r>
              <a:rPr lang="en-US" sz="1600" dirty="0" smtClean="0"/>
              <a:t> OS,</a:t>
            </a:r>
          </a:p>
          <a:p>
            <a:pPr lvl="2"/>
            <a:r>
              <a:rPr lang="en-US" sz="1600" dirty="0" err="1" smtClean="0"/>
              <a:t>Misma</a:t>
            </a:r>
            <a:r>
              <a:rPr lang="en-US" sz="1600" dirty="0" smtClean="0"/>
              <a:t> </a:t>
            </a:r>
            <a:r>
              <a:rPr lang="en-US" sz="1600" dirty="0" err="1" smtClean="0"/>
              <a:t>memoria</a:t>
            </a:r>
            <a:r>
              <a:rPr lang="en-US" sz="1600" dirty="0" smtClean="0"/>
              <a:t>,</a:t>
            </a:r>
          </a:p>
          <a:p>
            <a:pPr lvl="2"/>
            <a:r>
              <a:rPr lang="en-US" sz="1600" dirty="0" err="1" smtClean="0"/>
              <a:t>Etc</a:t>
            </a:r>
            <a:endParaRPr lang="en-US" sz="1600" dirty="0" smtClean="0"/>
          </a:p>
          <a:p>
            <a:pPr lvl="2"/>
            <a:endParaRPr lang="en-US" sz="1200" dirty="0"/>
          </a:p>
          <a:p>
            <a:pPr marL="914400" lvl="2" indent="0">
              <a:buNone/>
            </a:pPr>
            <a:endParaRPr lang="en-US" sz="1200" dirty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Ejemplos</a:t>
            </a:r>
            <a:r>
              <a:rPr lang="en-US" sz="3600" dirty="0" smtClean="0"/>
              <a:t> de </a:t>
            </a:r>
            <a:r>
              <a:rPr lang="en-US" sz="3600" dirty="0" err="1" smtClean="0"/>
              <a:t>proyectos</a:t>
            </a:r>
            <a:r>
              <a:rPr lang="en-US" sz="3600" dirty="0" smtClean="0"/>
              <a:t> con BOINC: </a:t>
            </a:r>
            <a:r>
              <a:rPr lang="en-US" sz="3600" dirty="0" err="1" smtClean="0"/>
              <a:t>SETI@Home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SETI@Home</a:t>
            </a:r>
            <a:r>
              <a:rPr lang="en-US" sz="2000" dirty="0" smtClean="0"/>
              <a:t>:  Search for Extraterrestrial Intelligence.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buscar</a:t>
            </a:r>
            <a:r>
              <a:rPr lang="en-US" sz="2000" dirty="0" smtClean="0"/>
              <a:t> </a:t>
            </a:r>
            <a:r>
              <a:rPr lang="en-US" sz="2000" dirty="0" err="1" smtClean="0"/>
              <a:t>inteligencia</a:t>
            </a:r>
            <a:r>
              <a:rPr lang="en-US" sz="2000" dirty="0" smtClean="0"/>
              <a:t> </a:t>
            </a:r>
            <a:r>
              <a:rPr lang="en-US" sz="2000" dirty="0" err="1" smtClean="0"/>
              <a:t>extraterrestre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Analizan</a:t>
            </a:r>
            <a:r>
              <a:rPr lang="en-US" sz="2000" dirty="0" smtClean="0"/>
              <a:t> </a:t>
            </a:r>
            <a:r>
              <a:rPr lang="en-US" sz="2000" dirty="0" err="1" smtClean="0"/>
              <a:t>frecuencias</a:t>
            </a:r>
            <a:r>
              <a:rPr lang="en-US" sz="2000" dirty="0" smtClean="0"/>
              <a:t>  </a:t>
            </a:r>
            <a:r>
              <a:rPr lang="en-US" sz="2000" dirty="0" err="1" smtClean="0"/>
              <a:t>sonoras</a:t>
            </a:r>
            <a:r>
              <a:rPr lang="en-US" sz="2000" dirty="0" smtClean="0"/>
              <a:t> del </a:t>
            </a:r>
            <a:r>
              <a:rPr lang="en-US" sz="2000" dirty="0" err="1" smtClean="0"/>
              <a:t>espacio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medio</a:t>
            </a:r>
            <a:r>
              <a:rPr lang="en-US" sz="2000" dirty="0" smtClean="0"/>
              <a:t> de </a:t>
            </a:r>
            <a:r>
              <a:rPr lang="en-US" sz="2000" dirty="0" err="1" smtClean="0"/>
              <a:t>telescopios</a:t>
            </a:r>
            <a:r>
              <a:rPr lang="en-US" sz="2000" dirty="0" smtClean="0"/>
              <a:t> </a:t>
            </a:r>
            <a:r>
              <a:rPr lang="en-US" sz="2000" dirty="0" err="1" smtClean="0"/>
              <a:t>radiales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Picture 4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362200"/>
            <a:ext cx="1918137" cy="622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Ejemplos</a:t>
            </a:r>
            <a:r>
              <a:rPr lang="en-US" sz="3600" dirty="0" smtClean="0"/>
              <a:t> de </a:t>
            </a:r>
            <a:r>
              <a:rPr lang="en-US" sz="3600" dirty="0" err="1" smtClean="0"/>
              <a:t>proyectos</a:t>
            </a:r>
            <a:r>
              <a:rPr lang="en-US" sz="3600" dirty="0" smtClean="0"/>
              <a:t> con BOINC: </a:t>
            </a:r>
            <a:r>
              <a:rPr lang="en-US" sz="3600" dirty="0" err="1" smtClean="0"/>
              <a:t>SETI@Home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Las PC’s </a:t>
            </a:r>
            <a:r>
              <a:rPr lang="en-US" sz="2000" dirty="0" err="1" smtClean="0"/>
              <a:t>analizan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frecuencias</a:t>
            </a:r>
            <a:r>
              <a:rPr lang="en-US" sz="2000" dirty="0" smtClean="0"/>
              <a:t> , </a:t>
            </a:r>
            <a:r>
              <a:rPr lang="en-US" sz="2000" dirty="0" err="1" smtClean="0"/>
              <a:t>filtran</a:t>
            </a:r>
            <a:r>
              <a:rPr lang="en-US" sz="2000" dirty="0" smtClean="0"/>
              <a:t> </a:t>
            </a:r>
            <a:r>
              <a:rPr lang="en-US" sz="2000" dirty="0" err="1" smtClean="0"/>
              <a:t>ruido</a:t>
            </a:r>
            <a:r>
              <a:rPr lang="en-US" sz="2000" dirty="0" smtClean="0"/>
              <a:t> y </a:t>
            </a:r>
            <a:r>
              <a:rPr lang="en-US" sz="2000" dirty="0" err="1" smtClean="0"/>
              <a:t>otras</a:t>
            </a:r>
            <a:r>
              <a:rPr lang="en-US" sz="2000" dirty="0" smtClean="0"/>
              <a:t> </a:t>
            </a:r>
            <a:r>
              <a:rPr lang="en-US" sz="2000" dirty="0" err="1" smtClean="0"/>
              <a:t>señales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tratar</a:t>
            </a:r>
            <a:r>
              <a:rPr lang="en-US" sz="2000" dirty="0" smtClean="0"/>
              <a:t> de </a:t>
            </a:r>
            <a:r>
              <a:rPr lang="en-US" sz="2000" dirty="0" err="1" smtClean="0"/>
              <a:t>encontrar</a:t>
            </a:r>
            <a:r>
              <a:rPr lang="en-US" sz="2000" dirty="0" smtClean="0"/>
              <a:t>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</a:t>
            </a:r>
            <a:r>
              <a:rPr lang="en-US" sz="2000" dirty="0" err="1" smtClean="0"/>
              <a:t>señal</a:t>
            </a:r>
            <a:r>
              <a:rPr lang="en-US" sz="2000" dirty="0" smtClean="0"/>
              <a:t> de radio </a:t>
            </a:r>
            <a:r>
              <a:rPr lang="en-US" sz="2000" dirty="0" err="1" smtClean="0"/>
              <a:t>extraterrestre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 se  </a:t>
            </a:r>
            <a:r>
              <a:rPr lang="en-US" sz="2000" dirty="0" err="1" smtClean="0"/>
              <a:t>encuentra</a:t>
            </a:r>
            <a:r>
              <a:rPr lang="en-US" sz="2000" dirty="0" smtClean="0"/>
              <a:t>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</a:t>
            </a:r>
            <a:r>
              <a:rPr lang="en-US" sz="2000" dirty="0" err="1" smtClean="0"/>
              <a:t>señal</a:t>
            </a:r>
            <a:r>
              <a:rPr lang="en-US" sz="2000" dirty="0" smtClean="0"/>
              <a:t>, se </a:t>
            </a:r>
            <a:r>
              <a:rPr lang="en-US" sz="2000" dirty="0" err="1" smtClean="0"/>
              <a:t>probaría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hay </a:t>
            </a:r>
            <a:r>
              <a:rPr lang="en-US" sz="2000" dirty="0" err="1" smtClean="0"/>
              <a:t>vida</a:t>
            </a:r>
            <a:r>
              <a:rPr lang="en-US" sz="2000" dirty="0" smtClean="0"/>
              <a:t> </a:t>
            </a:r>
            <a:r>
              <a:rPr lang="en-US" sz="2000" dirty="0" err="1" smtClean="0"/>
              <a:t>extraterrestre</a:t>
            </a:r>
            <a:r>
              <a:rPr lang="en-US" sz="2000" dirty="0" smtClean="0"/>
              <a:t>, 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estas</a:t>
            </a:r>
            <a:r>
              <a:rPr lang="en-US" sz="2000" dirty="0" smtClean="0"/>
              <a:t> </a:t>
            </a:r>
            <a:r>
              <a:rPr lang="en-US" sz="2000" dirty="0" err="1" smtClean="0"/>
              <a:t>señales</a:t>
            </a:r>
            <a:r>
              <a:rPr lang="en-US" sz="2000" dirty="0" smtClean="0"/>
              <a:t> no se </a:t>
            </a:r>
            <a:r>
              <a:rPr lang="en-US" sz="2000" dirty="0" err="1" smtClean="0"/>
              <a:t>dan</a:t>
            </a:r>
            <a:r>
              <a:rPr lang="en-US" sz="2000" dirty="0" smtClean="0"/>
              <a:t> de forma natural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886200"/>
            <a:ext cx="2444496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Ejemplos</a:t>
            </a:r>
            <a:r>
              <a:rPr lang="en-US" sz="3600" dirty="0" smtClean="0"/>
              <a:t> de </a:t>
            </a:r>
            <a:r>
              <a:rPr lang="en-US" sz="3600" dirty="0" err="1" smtClean="0"/>
              <a:t>proyectos</a:t>
            </a:r>
            <a:r>
              <a:rPr lang="en-US" sz="3600" dirty="0" smtClean="0"/>
              <a:t> con BOINC: </a:t>
            </a:r>
            <a:r>
              <a:rPr lang="en-US" sz="3600" dirty="0" err="1" smtClean="0"/>
              <a:t>MilkyWay@Home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Proyecto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busca</a:t>
            </a:r>
            <a:r>
              <a:rPr lang="en-US" sz="2000" dirty="0" smtClean="0"/>
              <a:t> </a:t>
            </a:r>
            <a:r>
              <a:rPr lang="en-US" sz="2000" dirty="0" err="1" smtClean="0"/>
              <a:t>crear</a:t>
            </a:r>
            <a:r>
              <a:rPr lang="en-US" sz="2000" dirty="0" smtClean="0"/>
              <a:t> un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tridimensional </a:t>
            </a:r>
            <a:r>
              <a:rPr lang="en-US" sz="2000" dirty="0" err="1" smtClean="0"/>
              <a:t>muy</a:t>
            </a:r>
            <a:r>
              <a:rPr lang="en-US" sz="2000" dirty="0" smtClean="0"/>
              <a:t> </a:t>
            </a:r>
            <a:r>
              <a:rPr lang="en-US" sz="2000" dirty="0" err="1" smtClean="0"/>
              <a:t>exacto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vía</a:t>
            </a:r>
            <a:r>
              <a:rPr lang="en-US" sz="2000" dirty="0" smtClean="0"/>
              <a:t> </a:t>
            </a:r>
            <a:r>
              <a:rPr lang="en-US" sz="2000" dirty="0" err="1" smtClean="0"/>
              <a:t>láctea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Trabajo</a:t>
            </a:r>
            <a:r>
              <a:rPr lang="en-US" sz="2000" dirty="0" smtClean="0"/>
              <a:t> con </a:t>
            </a:r>
            <a:r>
              <a:rPr lang="en-US" sz="2000" dirty="0" err="1" smtClean="0"/>
              <a:t>gráficos</a:t>
            </a:r>
            <a:r>
              <a:rPr lang="en-US" sz="2000" dirty="0" smtClean="0"/>
              <a:t> </a:t>
            </a:r>
            <a:r>
              <a:rPr lang="en-US" sz="2000" dirty="0" err="1" smtClean="0"/>
              <a:t>requiere</a:t>
            </a:r>
            <a:r>
              <a:rPr lang="en-US" sz="2000" dirty="0" smtClean="0"/>
              <a:t> </a:t>
            </a:r>
            <a:r>
              <a:rPr lang="en-US" sz="2000" dirty="0" err="1" smtClean="0"/>
              <a:t>gran</a:t>
            </a:r>
            <a:r>
              <a:rPr lang="en-US" sz="2000" dirty="0" smtClean="0"/>
              <a:t> </a:t>
            </a:r>
            <a:r>
              <a:rPr lang="en-US" sz="2000" dirty="0" err="1" smtClean="0"/>
              <a:t>poder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lo </a:t>
            </a:r>
            <a:r>
              <a:rPr lang="en-US" sz="2000" dirty="0" err="1" smtClean="0"/>
              <a:t>que</a:t>
            </a:r>
            <a:r>
              <a:rPr lang="en-US" sz="2000" dirty="0" smtClean="0"/>
              <a:t> BOINC se </a:t>
            </a:r>
            <a:r>
              <a:rPr lang="en-US" sz="2000" dirty="0" err="1" smtClean="0"/>
              <a:t>usa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procesar</a:t>
            </a:r>
            <a:r>
              <a:rPr lang="en-US" sz="2000" dirty="0" smtClean="0"/>
              <a:t> </a:t>
            </a:r>
            <a:r>
              <a:rPr lang="en-US" sz="2000" dirty="0" err="1" smtClean="0"/>
              <a:t>esta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143000"/>
            <a:ext cx="568642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Ejemplos</a:t>
            </a:r>
            <a:r>
              <a:rPr lang="en-US" sz="3600" dirty="0" smtClean="0"/>
              <a:t> de </a:t>
            </a:r>
            <a:r>
              <a:rPr lang="en-US" sz="3600" dirty="0" err="1" smtClean="0"/>
              <a:t>proyectos</a:t>
            </a:r>
            <a:r>
              <a:rPr lang="en-US" sz="3600" dirty="0" smtClean="0"/>
              <a:t> con BOINC: </a:t>
            </a:r>
            <a:r>
              <a:rPr lang="en-US" sz="3600" dirty="0" err="1" smtClean="0"/>
              <a:t>Rosetta@Home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Analiza</a:t>
            </a:r>
            <a:r>
              <a:rPr lang="en-US" sz="2000" dirty="0" smtClean="0"/>
              <a:t> </a:t>
            </a:r>
            <a:r>
              <a:rPr lang="en-US" sz="2000" dirty="0" err="1" smtClean="0"/>
              <a:t>proteínas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pueden</a:t>
            </a:r>
            <a:r>
              <a:rPr lang="en-US" sz="2000" dirty="0" smtClean="0"/>
              <a:t> </a:t>
            </a:r>
            <a:r>
              <a:rPr lang="en-US" sz="2000" dirty="0" err="1" smtClean="0"/>
              <a:t>ayudar</a:t>
            </a:r>
            <a:r>
              <a:rPr lang="en-US" sz="2000" dirty="0" smtClean="0"/>
              <a:t> a </a:t>
            </a:r>
            <a:r>
              <a:rPr lang="en-US" sz="2000" dirty="0" err="1" smtClean="0"/>
              <a:t>curar</a:t>
            </a:r>
            <a:r>
              <a:rPr lang="en-US" sz="2000" dirty="0" smtClean="0"/>
              <a:t> </a:t>
            </a:r>
            <a:r>
              <a:rPr lang="en-US" sz="2000" dirty="0" err="1" smtClean="0"/>
              <a:t>enfermedades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el SIDA, la malaria y el </a:t>
            </a:r>
            <a:r>
              <a:rPr lang="en-US" sz="2000" dirty="0" err="1" smtClean="0"/>
              <a:t>cáncer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necesita</a:t>
            </a:r>
            <a:r>
              <a:rPr lang="en-US" sz="2000" dirty="0" smtClean="0"/>
              <a:t> gran </a:t>
            </a:r>
            <a:r>
              <a:rPr lang="en-US" sz="2000" dirty="0" err="1" smtClean="0"/>
              <a:t>poder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predecir</a:t>
            </a:r>
            <a:r>
              <a:rPr lang="en-US" sz="2000" dirty="0" smtClean="0"/>
              <a:t> </a:t>
            </a:r>
            <a:r>
              <a:rPr lang="en-US" sz="2000" dirty="0" err="1" smtClean="0"/>
              <a:t>estructuras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proteínas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eso</a:t>
            </a:r>
            <a:r>
              <a:rPr lang="en-US" sz="2000" dirty="0" smtClean="0"/>
              <a:t> </a:t>
            </a:r>
            <a:r>
              <a:rPr lang="en-US" sz="2000" dirty="0" err="1" smtClean="0"/>
              <a:t>usan</a:t>
            </a:r>
            <a:r>
              <a:rPr lang="en-US" sz="2000" dirty="0" smtClean="0"/>
              <a:t> BOINC.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6" name="Picture 5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19200"/>
            <a:ext cx="2828925" cy="9525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24336"/>
            <a:ext cx="1603376" cy="24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Agenda</a:t>
            </a:r>
            <a:endParaRPr lang="en-US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81800" cy="5135563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sz="2400" dirty="0" err="1" smtClean="0"/>
              <a:t>Introducción</a:t>
            </a:r>
            <a:endParaRPr lang="en-US" sz="2400" dirty="0" smtClean="0"/>
          </a:p>
          <a:p>
            <a:pPr lvl="1"/>
            <a:r>
              <a:rPr lang="en-US" sz="2000" dirty="0" err="1" smtClean="0"/>
              <a:t>Sistemas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distribuidos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Cómputo</a:t>
            </a:r>
            <a:r>
              <a:rPr lang="en-US" sz="2000" dirty="0" smtClean="0"/>
              <a:t> </a:t>
            </a:r>
            <a:r>
              <a:rPr lang="en-US" sz="2000" dirty="0" err="1" smtClean="0"/>
              <a:t>voluntario</a:t>
            </a:r>
            <a:r>
              <a:rPr lang="en-US" sz="2000" dirty="0" smtClean="0"/>
              <a:t>.	</a:t>
            </a:r>
          </a:p>
          <a:p>
            <a:endParaRPr lang="en-US" sz="2400" i="1" dirty="0" smtClean="0"/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BOINC?</a:t>
            </a:r>
          </a:p>
          <a:p>
            <a:endParaRPr lang="en-US" sz="2400" dirty="0" smtClean="0"/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se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hacer</a:t>
            </a:r>
            <a:r>
              <a:rPr lang="en-US" sz="2400" dirty="0" smtClean="0"/>
              <a:t> con BOINC?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Funcionamiento</a:t>
            </a:r>
            <a:r>
              <a:rPr lang="en-US" sz="2400" dirty="0" smtClean="0"/>
              <a:t> de BOINC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cliente</a:t>
            </a:r>
            <a:endParaRPr lang="en-US" sz="20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administrador</a:t>
            </a:r>
            <a:endParaRPr lang="en-US" sz="2000" dirty="0"/>
          </a:p>
          <a:p>
            <a:pPr lvl="1"/>
            <a:r>
              <a:rPr lang="en-US" sz="2000" dirty="0" err="1"/>
              <a:t>Arquitectura</a:t>
            </a:r>
            <a:r>
              <a:rPr lang="en-US" sz="2000" dirty="0"/>
              <a:t> de BOINC</a:t>
            </a:r>
          </a:p>
          <a:p>
            <a:pPr lvl="1"/>
            <a:r>
              <a:rPr lang="en-US" sz="2000" dirty="0" err="1"/>
              <a:t>Redundancia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err="1" smtClean="0"/>
              <a:t>Ejemplos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proyectos</a:t>
            </a:r>
            <a:r>
              <a:rPr lang="en-US" sz="2400" dirty="0" smtClean="0"/>
              <a:t> con BOINC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Conclusiones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Preguntas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Ejemplos</a:t>
            </a:r>
            <a:r>
              <a:rPr lang="en-US" sz="3600" dirty="0" smtClean="0"/>
              <a:t> de </a:t>
            </a:r>
            <a:r>
              <a:rPr lang="en-US" sz="3600" dirty="0" err="1" smtClean="0"/>
              <a:t>proyectos</a:t>
            </a:r>
            <a:r>
              <a:rPr lang="en-US" sz="3600" dirty="0" smtClean="0"/>
              <a:t> con BOINC: ClimatePrediction.net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Proyecto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predecir</a:t>
            </a:r>
            <a:r>
              <a:rPr lang="en-US" sz="2000" dirty="0" smtClean="0"/>
              <a:t> el </a:t>
            </a:r>
            <a:r>
              <a:rPr lang="en-US" sz="2000" dirty="0" err="1" smtClean="0"/>
              <a:t>clima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tierra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futuro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Para </a:t>
            </a:r>
            <a:r>
              <a:rPr lang="en-US" sz="2000" dirty="0" err="1" smtClean="0"/>
              <a:t>probar</a:t>
            </a:r>
            <a:r>
              <a:rPr lang="en-US" sz="2000" dirty="0" smtClean="0"/>
              <a:t> la </a:t>
            </a:r>
            <a:r>
              <a:rPr lang="en-US" sz="2000" dirty="0" err="1" smtClean="0"/>
              <a:t>exactitud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climáticos</a:t>
            </a:r>
            <a:r>
              <a:rPr lang="en-US" sz="2000" dirty="0" smtClean="0"/>
              <a:t> </a:t>
            </a:r>
            <a:r>
              <a:rPr lang="en-US" sz="2000" dirty="0" err="1" smtClean="0"/>
              <a:t>actuales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Importante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predecir</a:t>
            </a:r>
            <a:r>
              <a:rPr lang="en-US" sz="2000" dirty="0" smtClean="0"/>
              <a:t> los </a:t>
            </a:r>
            <a:r>
              <a:rPr lang="en-US" sz="2000" dirty="0" err="1" smtClean="0"/>
              <a:t>efectos</a:t>
            </a:r>
            <a:r>
              <a:rPr lang="en-US" sz="2000" dirty="0" smtClean="0"/>
              <a:t> del </a:t>
            </a:r>
            <a:r>
              <a:rPr lang="en-US" sz="2000" dirty="0" err="1" smtClean="0"/>
              <a:t>cambio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7" name="Picture 6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143000"/>
            <a:ext cx="426720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Conclusiones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Con BOINC se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contar</a:t>
            </a:r>
            <a:r>
              <a:rPr lang="en-US" sz="2000" dirty="0" smtClean="0"/>
              <a:t> con gran </a:t>
            </a:r>
            <a:r>
              <a:rPr lang="en-US" sz="2000" dirty="0" err="1" smtClean="0"/>
              <a:t>infraestructura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procesar</a:t>
            </a:r>
            <a:r>
              <a:rPr lang="en-US" sz="2000" dirty="0" smtClean="0"/>
              <a:t> </a:t>
            </a:r>
            <a:r>
              <a:rPr lang="en-US" sz="2000" dirty="0" err="1" smtClean="0"/>
              <a:t>datos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manera</a:t>
            </a:r>
            <a:r>
              <a:rPr lang="en-US" sz="2000" dirty="0" smtClean="0"/>
              <a:t> </a:t>
            </a:r>
            <a:r>
              <a:rPr lang="en-US" sz="2000" dirty="0" err="1" smtClean="0"/>
              <a:t>gratuita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Se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aprovechar</a:t>
            </a:r>
            <a:r>
              <a:rPr lang="en-US" sz="2000" dirty="0" smtClean="0"/>
              <a:t> el </a:t>
            </a:r>
            <a:r>
              <a:rPr lang="en-US" sz="2000" dirty="0" err="1" smtClean="0"/>
              <a:t>tiempo</a:t>
            </a:r>
            <a:r>
              <a:rPr lang="en-US" sz="2000" dirty="0" smtClean="0"/>
              <a:t> </a:t>
            </a:r>
            <a:r>
              <a:rPr lang="en-US" sz="2000" dirty="0" err="1" smtClean="0"/>
              <a:t>ocioso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computadoras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realizar</a:t>
            </a:r>
            <a:r>
              <a:rPr lang="en-US" sz="2000" dirty="0" smtClean="0"/>
              <a:t> </a:t>
            </a:r>
            <a:r>
              <a:rPr lang="en-US" sz="2000" dirty="0" err="1" smtClean="0"/>
              <a:t>tareas</a:t>
            </a:r>
            <a:r>
              <a:rPr lang="en-US" sz="2000" dirty="0" smtClean="0"/>
              <a:t> </a:t>
            </a:r>
            <a:r>
              <a:rPr lang="en-US" sz="2000" dirty="0" err="1" smtClean="0"/>
              <a:t>útiles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Gran </a:t>
            </a:r>
            <a:r>
              <a:rPr lang="en-US" sz="2000" dirty="0" err="1" smtClean="0"/>
              <a:t>herramienta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investigación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científica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Muy</a:t>
            </a:r>
            <a:r>
              <a:rPr lang="en-US" sz="2000" dirty="0" smtClean="0"/>
              <a:t> </a:t>
            </a:r>
            <a:r>
              <a:rPr lang="en-US" sz="2000" dirty="0" err="1" smtClean="0"/>
              <a:t>buen</a:t>
            </a:r>
            <a:r>
              <a:rPr lang="en-US" sz="2000" dirty="0" smtClean="0"/>
              <a:t> </a:t>
            </a:r>
            <a:r>
              <a:rPr lang="en-US" sz="2000" dirty="0" err="1" smtClean="0"/>
              <a:t>ejemplo</a:t>
            </a:r>
            <a:r>
              <a:rPr lang="en-US" sz="2000" dirty="0" smtClean="0"/>
              <a:t> de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distribuido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Preguntas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 </a:t>
            </a:r>
            <a:r>
              <a:rPr lang="en-US" sz="2000" dirty="0" err="1" smtClean="0"/>
              <a:t>tienen</a:t>
            </a:r>
            <a:r>
              <a:rPr lang="en-US" sz="2000" dirty="0" smtClean="0"/>
              <a:t> </a:t>
            </a:r>
            <a:r>
              <a:rPr lang="en-US" sz="2000" dirty="0" err="1" smtClean="0"/>
              <a:t>preguntas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favor </a:t>
            </a:r>
            <a:r>
              <a:rPr lang="en-US" sz="2000" dirty="0" err="1" smtClean="0"/>
              <a:t>hacerlas</a:t>
            </a:r>
            <a:r>
              <a:rPr lang="en-US" sz="2000" dirty="0" smtClean="0"/>
              <a:t> </a:t>
            </a:r>
            <a:r>
              <a:rPr lang="en-US" sz="2000" dirty="0" err="1" smtClean="0"/>
              <a:t>ahora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420266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Bibliografía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http://boinc.berkeley.edu/trac/wiki/VolunteerComputing</a:t>
            </a:r>
          </a:p>
          <a:p>
            <a:endParaRPr lang="en-US" sz="2000" dirty="0" smtClean="0"/>
          </a:p>
          <a:p>
            <a:r>
              <a:rPr lang="en-US" sz="2000" dirty="0" smtClean="0"/>
              <a:t>http://boinc.berkeley.edu/trac/wiki/DesktopGrid</a:t>
            </a:r>
          </a:p>
          <a:p>
            <a:endParaRPr lang="en-US" sz="2000" dirty="0" smtClean="0"/>
          </a:p>
          <a:p>
            <a:r>
              <a:rPr lang="en-US" sz="2000" dirty="0" smtClean="0"/>
              <a:t>http://boinc.berkeley.edu/trac/wiki/VirtualCampusSupercomputerCenter</a:t>
            </a:r>
          </a:p>
          <a:p>
            <a:endParaRPr lang="en-US" sz="2000" dirty="0" smtClean="0"/>
          </a:p>
          <a:p>
            <a:r>
              <a:rPr lang="en-US" sz="2000" dirty="0" smtClean="0"/>
              <a:t>http://setiathome.berkeley.edu/sah_about.php</a:t>
            </a:r>
          </a:p>
          <a:p>
            <a:endParaRPr lang="en-US" sz="2000" dirty="0" smtClean="0"/>
          </a:p>
          <a:p>
            <a:r>
              <a:rPr lang="en-US" sz="2000" dirty="0" smtClean="0"/>
              <a:t>http://milkyway.cs.rpi.edu/milkyway/</a:t>
            </a:r>
          </a:p>
          <a:p>
            <a:endParaRPr lang="en-US" sz="2000" dirty="0" smtClean="0"/>
          </a:p>
          <a:p>
            <a:r>
              <a:rPr lang="en-US" sz="2000" dirty="0" smtClean="0"/>
              <a:t>http://boinc.bakerlab.org/rosetta/rah_about.php</a:t>
            </a:r>
          </a:p>
          <a:p>
            <a:endParaRPr lang="en-US" sz="2000" dirty="0" smtClean="0"/>
          </a:p>
          <a:p>
            <a:r>
              <a:rPr lang="en-US" sz="2000" dirty="0" smtClean="0"/>
              <a:t>http://climateprediction.net/</a:t>
            </a:r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Bibliografía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Trilce</a:t>
            </a:r>
            <a:r>
              <a:rPr lang="en-US" sz="2000" dirty="0" smtClean="0"/>
              <a:t> Estrada, David A. Flores, </a:t>
            </a:r>
            <a:r>
              <a:rPr lang="en-US" sz="2000" dirty="0" err="1" smtClean="0"/>
              <a:t>Michela</a:t>
            </a:r>
            <a:r>
              <a:rPr lang="en-US" sz="2000" dirty="0" smtClean="0"/>
              <a:t> </a:t>
            </a:r>
            <a:r>
              <a:rPr lang="en-US" sz="2000" dirty="0" err="1" smtClean="0"/>
              <a:t>Taufer</a:t>
            </a:r>
            <a:r>
              <a:rPr lang="en-US" sz="2000" dirty="0" smtClean="0"/>
              <a:t>, Patricia J. Teller, Andre </a:t>
            </a:r>
            <a:r>
              <a:rPr lang="en-US" sz="2000" dirty="0" err="1" smtClean="0"/>
              <a:t>Kerstens</a:t>
            </a:r>
            <a:r>
              <a:rPr lang="en-US" sz="2000" dirty="0" smtClean="0"/>
              <a:t>, David P. Anderson: The </a:t>
            </a:r>
            <a:r>
              <a:rPr lang="en-US" sz="2000" dirty="0" err="1" smtClean="0"/>
              <a:t>effectivenesss</a:t>
            </a:r>
            <a:r>
              <a:rPr lang="en-US" sz="2000" dirty="0" smtClean="0"/>
              <a:t> of </a:t>
            </a:r>
            <a:r>
              <a:rPr lang="en-US" sz="2000" dirty="0" err="1" smtClean="0"/>
              <a:t>Treshold</a:t>
            </a:r>
            <a:r>
              <a:rPr lang="en-US" sz="2000" dirty="0" smtClean="0"/>
              <a:t>-based Scheduling Policies on BOINC Projects. Department of Computer Science, University of Texas at El Paso and Space Sciences Lab, University of California at Berkeley.</a:t>
            </a:r>
          </a:p>
          <a:p>
            <a:endParaRPr lang="en-US" sz="2000" dirty="0" smtClean="0"/>
          </a:p>
          <a:p>
            <a:r>
              <a:rPr lang="en-US" sz="2000" dirty="0" smtClean="0"/>
              <a:t>Christian Benjamin </a:t>
            </a:r>
            <a:r>
              <a:rPr lang="en-US" sz="2000" dirty="0" err="1" smtClean="0"/>
              <a:t>Ries</a:t>
            </a:r>
            <a:r>
              <a:rPr lang="en-US" sz="2000" dirty="0" smtClean="0"/>
              <a:t>, Christian Schroder, Vic Grout: Approach of a UML Profile for Berkeley Open Infrastructure for Network Computing.</a:t>
            </a:r>
          </a:p>
          <a:p>
            <a:endParaRPr lang="en-US" sz="2000" dirty="0" smtClean="0"/>
          </a:p>
          <a:p>
            <a:r>
              <a:rPr lang="en-US" sz="2000" dirty="0" smtClean="0"/>
              <a:t>David P. Anderson: BOINC: A System for Public-Resource Computing and Storage. Space Sciences Laboratory, University of California at Berkeley</a:t>
            </a:r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Bibliografía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Bahman</a:t>
            </a:r>
            <a:r>
              <a:rPr lang="en-US" sz="2000" dirty="0" smtClean="0"/>
              <a:t> </a:t>
            </a:r>
            <a:r>
              <a:rPr lang="en-US" sz="2000" dirty="0" err="1" smtClean="0"/>
              <a:t>Javadi</a:t>
            </a:r>
            <a:r>
              <a:rPr lang="en-US" sz="2000" dirty="0" smtClean="0"/>
              <a:t>, Derrick Kondo, Jean-Marc Vincent, David P. Anderson: Mining for Statistical Models of Availability in Large-Scale Distributed Systems: An Empirical Study of </a:t>
            </a:r>
            <a:r>
              <a:rPr lang="en-US" sz="2000" dirty="0" err="1" smtClean="0"/>
              <a:t>SETI@Home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Christian Benjamin </a:t>
            </a:r>
            <a:r>
              <a:rPr lang="en-US" sz="2000" dirty="0" err="1" smtClean="0"/>
              <a:t>Ries</a:t>
            </a:r>
            <a:r>
              <a:rPr lang="en-US" sz="2000" dirty="0" smtClean="0"/>
              <a:t>, Christian Schroder, Vic Grout: Generation of an Integrated Development Environment (IDE) for Berkeley Open Infrastructure for Network Computing (BOINC). </a:t>
            </a:r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Muchas</a:t>
            </a:r>
            <a:r>
              <a:rPr lang="en-US" sz="3600" dirty="0" smtClean="0"/>
              <a:t> gracias!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Introducción</a:t>
            </a:r>
            <a:endParaRPr lang="en-US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81800" cy="5135563"/>
          </a:xfrm>
          <a:noFill/>
        </p:spPr>
        <p:txBody>
          <a:bodyPr>
            <a:normAutofit/>
          </a:bodyPr>
          <a:lstStyle/>
          <a:p>
            <a:r>
              <a:rPr lang="en-US" sz="2400" dirty="0" err="1" smtClean="0"/>
              <a:t>Sistemas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distribuidos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procesa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usando</a:t>
            </a:r>
            <a:r>
              <a:rPr lang="en-US" sz="2000" dirty="0" smtClean="0"/>
              <a:t> un </a:t>
            </a:r>
            <a:r>
              <a:rPr lang="en-US" sz="2000" dirty="0" err="1" smtClean="0"/>
              <a:t>conjunto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computadoras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El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 </a:t>
            </a:r>
            <a:r>
              <a:rPr lang="en-US" sz="2000" dirty="0" err="1" smtClean="0"/>
              <a:t>usa</a:t>
            </a:r>
            <a:r>
              <a:rPr lang="en-US" sz="2000" dirty="0" smtClean="0"/>
              <a:t> el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sin </a:t>
            </a:r>
            <a:r>
              <a:rPr lang="en-US" sz="2000" dirty="0" err="1" smtClean="0"/>
              <a:t>percatarse</a:t>
            </a:r>
            <a:r>
              <a:rPr lang="en-US" sz="2000" dirty="0" smtClean="0"/>
              <a:t> de </a:t>
            </a:r>
            <a:r>
              <a:rPr lang="en-US" sz="2000" dirty="0" err="1" smtClean="0"/>
              <a:t>detalles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implementación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429000"/>
            <a:ext cx="2056924" cy="279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Introducción</a:t>
            </a:r>
            <a:endParaRPr lang="en-US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81800" cy="5135563"/>
          </a:xfrm>
          <a:noFill/>
        </p:spPr>
        <p:txBody>
          <a:bodyPr>
            <a:normAutofit/>
          </a:bodyPr>
          <a:lstStyle/>
          <a:p>
            <a:r>
              <a:rPr lang="en-US" sz="2400" dirty="0" err="1" smtClean="0"/>
              <a:t>Cómputo</a:t>
            </a:r>
            <a:r>
              <a:rPr lang="en-US" sz="2400" dirty="0" smtClean="0"/>
              <a:t> </a:t>
            </a:r>
            <a:r>
              <a:rPr lang="en-US" sz="2400" dirty="0" err="1" smtClean="0"/>
              <a:t>voluntario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Personas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computacionales</a:t>
            </a:r>
            <a:r>
              <a:rPr lang="en-US" sz="2000" dirty="0" smtClean="0"/>
              <a:t> a </a:t>
            </a:r>
            <a:r>
              <a:rPr lang="en-US" sz="2000" dirty="0" err="1" smtClean="0"/>
              <a:t>proyectos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usan</a:t>
            </a:r>
            <a:r>
              <a:rPr lang="en-US" sz="2000" dirty="0" smtClean="0"/>
              <a:t> </a:t>
            </a:r>
            <a:r>
              <a:rPr lang="en-US" sz="2000" dirty="0" err="1" smtClean="0"/>
              <a:t>estos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distribuida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Computación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distribuida</a:t>
            </a:r>
            <a:r>
              <a:rPr lang="en-US" sz="2000" dirty="0" smtClean="0"/>
              <a:t> se </a:t>
            </a:r>
            <a:r>
              <a:rPr lang="en-US" sz="2000" dirty="0" err="1" smtClean="0"/>
              <a:t>usa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cálculos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computacionales</a:t>
            </a:r>
            <a:r>
              <a:rPr lang="en-US" sz="2000" dirty="0" smtClean="0"/>
              <a:t> </a:t>
            </a:r>
            <a:r>
              <a:rPr lang="en-US" sz="2000" dirty="0" err="1" smtClean="0"/>
              <a:t>muy</a:t>
            </a:r>
            <a:r>
              <a:rPr lang="en-US" sz="2000" dirty="0" smtClean="0"/>
              <a:t> </a:t>
            </a:r>
            <a:r>
              <a:rPr lang="en-US" sz="2000" dirty="0" err="1" smtClean="0"/>
              <a:t>complejos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6" name="Picture 5" descr="2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657600"/>
            <a:ext cx="2362200" cy="261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BOINC?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781800" cy="5135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Berkeley Open Infrastructure for Network Computing,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de la Universidad de Berkeley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computación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Realiza</a:t>
            </a:r>
            <a:r>
              <a:rPr lang="en-US" sz="2000" dirty="0" smtClean="0"/>
              <a:t> </a:t>
            </a:r>
            <a:r>
              <a:rPr lang="en-US" sz="2000" dirty="0" err="1" smtClean="0"/>
              <a:t>cómputo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distribuido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muchos</a:t>
            </a:r>
            <a:r>
              <a:rPr lang="en-US" sz="2000" dirty="0" smtClean="0"/>
              <a:t> </a:t>
            </a:r>
            <a:r>
              <a:rPr lang="en-US" sz="2000" dirty="0" err="1" smtClean="0"/>
              <a:t>tipos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proyectos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133600"/>
            <a:ext cx="1295400" cy="1277241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91000"/>
            <a:ext cx="319906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se </a:t>
            </a:r>
            <a:r>
              <a:rPr lang="en-US" sz="3600" dirty="0" err="1" smtClean="0"/>
              <a:t>puede</a:t>
            </a:r>
            <a:r>
              <a:rPr lang="en-US" sz="3600" dirty="0" smtClean="0"/>
              <a:t> </a:t>
            </a:r>
            <a:r>
              <a:rPr lang="en-US" sz="3600" dirty="0" err="1" smtClean="0"/>
              <a:t>hacer</a:t>
            </a:r>
            <a:r>
              <a:rPr lang="en-US" sz="3600" dirty="0" smtClean="0"/>
              <a:t> con BOINC?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Crear</a:t>
            </a:r>
            <a:r>
              <a:rPr lang="en-US" sz="2000" dirty="0" smtClean="0"/>
              <a:t> </a:t>
            </a:r>
            <a:r>
              <a:rPr lang="en-US" sz="2000" dirty="0" err="1" smtClean="0"/>
              <a:t>proyectos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científicos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Crear</a:t>
            </a:r>
            <a:r>
              <a:rPr lang="en-US" sz="2000" dirty="0" smtClean="0"/>
              <a:t> </a:t>
            </a:r>
            <a:r>
              <a:rPr lang="en-US" sz="2000" dirty="0" err="1" smtClean="0"/>
              <a:t>centros</a:t>
            </a:r>
            <a:r>
              <a:rPr lang="en-US" sz="2000" dirty="0" smtClean="0"/>
              <a:t> de super </a:t>
            </a:r>
            <a:r>
              <a:rPr lang="en-US" sz="2000" dirty="0" err="1" smtClean="0"/>
              <a:t>cómputo</a:t>
            </a:r>
            <a:r>
              <a:rPr lang="en-US" sz="2000" dirty="0" smtClean="0"/>
              <a:t> en </a:t>
            </a:r>
            <a:r>
              <a:rPr lang="en-US" sz="2000" dirty="0" err="1" smtClean="0"/>
              <a:t>Universidades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Desktop Grid: </a:t>
            </a:r>
            <a:r>
              <a:rPr lang="en-US" sz="2000" dirty="0" err="1" smtClean="0"/>
              <a:t>Organizaciones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usan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computadoras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manejar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tareas</a:t>
            </a:r>
            <a:r>
              <a:rPr lang="en-US" sz="2000" dirty="0" smtClean="0"/>
              <a:t> </a:t>
            </a:r>
            <a:r>
              <a:rPr lang="en-US" sz="2000" dirty="0" err="1" smtClean="0"/>
              <a:t>computacionales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pesadas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352800"/>
            <a:ext cx="4114800" cy="242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de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lvl="1"/>
            <a:r>
              <a:rPr lang="en-US" sz="1600" dirty="0" err="1" smtClean="0"/>
              <a:t>Usa</a:t>
            </a:r>
            <a:r>
              <a:rPr lang="en-US" sz="1600" dirty="0" smtClean="0"/>
              <a:t> PC’s </a:t>
            </a:r>
            <a:r>
              <a:rPr lang="en-US" sz="1600" dirty="0" err="1" smtClean="0"/>
              <a:t>conectadas</a:t>
            </a:r>
            <a:r>
              <a:rPr lang="en-US" sz="1600" dirty="0" smtClean="0"/>
              <a:t> a Internet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ejecutar</a:t>
            </a:r>
            <a:r>
              <a:rPr lang="en-US" sz="1600" dirty="0" smtClean="0"/>
              <a:t> el </a:t>
            </a:r>
            <a:r>
              <a:rPr lang="en-US" sz="1600" dirty="0" err="1" smtClean="0"/>
              <a:t>procesamiento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Se </a:t>
            </a:r>
            <a:r>
              <a:rPr lang="en-US" sz="1600" dirty="0" err="1" smtClean="0"/>
              <a:t>instala</a:t>
            </a:r>
            <a:r>
              <a:rPr lang="en-US" sz="1600" dirty="0" smtClean="0"/>
              <a:t> el </a:t>
            </a:r>
            <a:r>
              <a:rPr lang="en-US" sz="1600" dirty="0" err="1" smtClean="0"/>
              <a:t>cliente</a:t>
            </a:r>
            <a:r>
              <a:rPr lang="en-US" sz="1600" dirty="0" smtClean="0"/>
              <a:t> BOINC y se </a:t>
            </a:r>
            <a:r>
              <a:rPr lang="en-US" sz="1600" dirty="0" err="1" smtClean="0"/>
              <a:t>elige</a:t>
            </a:r>
            <a:r>
              <a:rPr lang="en-US" sz="1600" dirty="0" smtClean="0"/>
              <a:t> </a:t>
            </a:r>
            <a:r>
              <a:rPr lang="en-US" sz="1600" dirty="0" err="1" smtClean="0"/>
              <a:t>algún</a:t>
            </a:r>
            <a:r>
              <a:rPr lang="en-US" sz="1600" dirty="0" smtClean="0"/>
              <a:t> </a:t>
            </a:r>
            <a:r>
              <a:rPr lang="en-US" sz="1600" dirty="0" err="1" smtClean="0"/>
              <a:t>proyecto</a:t>
            </a:r>
            <a:r>
              <a:rPr lang="en-US" sz="1600" dirty="0" smtClean="0"/>
              <a:t> </a:t>
            </a:r>
            <a:r>
              <a:rPr lang="en-US" sz="1600" dirty="0" err="1" smtClean="0"/>
              <a:t>donde</a:t>
            </a:r>
            <a:r>
              <a:rPr lang="en-US" sz="1600" dirty="0" smtClean="0"/>
              <a:t> se </a:t>
            </a:r>
            <a:r>
              <a:rPr lang="en-US" sz="1600" dirty="0" err="1" smtClean="0"/>
              <a:t>desee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participar</a:t>
            </a:r>
            <a:r>
              <a:rPr lang="en-US" sz="1600" dirty="0" smtClean="0"/>
              <a:t>.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Se </a:t>
            </a:r>
            <a:r>
              <a:rPr lang="en-US" sz="1600" dirty="0" err="1"/>
              <a:t>necesita</a:t>
            </a:r>
            <a:r>
              <a:rPr lang="en-US" sz="1600" dirty="0"/>
              <a:t> </a:t>
            </a:r>
            <a:r>
              <a:rPr lang="en-US" sz="1600" dirty="0" err="1"/>
              <a:t>configurar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tarjeta</a:t>
            </a:r>
            <a:r>
              <a:rPr lang="en-US" sz="1600" dirty="0"/>
              <a:t> de red y </a:t>
            </a:r>
            <a:r>
              <a:rPr lang="en-US" sz="1600" dirty="0" err="1"/>
              <a:t>habilitar</a:t>
            </a:r>
            <a:r>
              <a:rPr lang="en-US" sz="1600" dirty="0"/>
              <a:t> </a:t>
            </a:r>
            <a:r>
              <a:rPr lang="en-US" sz="1600" dirty="0" err="1"/>
              <a:t>algunos</a:t>
            </a:r>
            <a:r>
              <a:rPr lang="en-US" sz="1600" dirty="0"/>
              <a:t> </a:t>
            </a:r>
            <a:r>
              <a:rPr lang="en-US" sz="1600" dirty="0" err="1" smtClean="0"/>
              <a:t>puertos</a:t>
            </a:r>
            <a:r>
              <a:rPr lang="en-US" sz="1600" dirty="0" smtClean="0"/>
              <a:t> HTTPS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PC’s </a:t>
            </a:r>
            <a:r>
              <a:rPr lang="en-US" sz="1600" dirty="0" err="1" smtClean="0"/>
              <a:t>participantes</a:t>
            </a:r>
            <a:endParaRPr lang="en-US" sz="16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49" y="3962400"/>
            <a:ext cx="1983351" cy="270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de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Se </a:t>
            </a:r>
            <a:r>
              <a:rPr lang="en-US" sz="1600" dirty="0" err="1" smtClean="0"/>
              <a:t>tienen</a:t>
            </a:r>
            <a:r>
              <a:rPr lang="en-US" sz="1600" dirty="0" smtClean="0"/>
              <a:t> </a:t>
            </a:r>
            <a:r>
              <a:rPr lang="en-US" sz="1600" dirty="0" err="1" smtClean="0"/>
              <a:t>preferencias</a:t>
            </a:r>
            <a:r>
              <a:rPr lang="en-US" sz="1600" dirty="0" smtClean="0"/>
              <a:t>: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2"/>
            <a:r>
              <a:rPr lang="en-US" sz="1200" dirty="0" smtClean="0"/>
              <a:t>Si BOINC solo </a:t>
            </a:r>
            <a:r>
              <a:rPr lang="en-US" sz="1200" dirty="0" err="1" smtClean="0"/>
              <a:t>debe</a:t>
            </a:r>
            <a:r>
              <a:rPr lang="en-US" sz="1200" dirty="0" smtClean="0"/>
              <a:t> </a:t>
            </a:r>
            <a:r>
              <a:rPr lang="en-US" sz="1200" dirty="0" err="1" smtClean="0"/>
              <a:t>trabajar</a:t>
            </a:r>
            <a:r>
              <a:rPr lang="en-US" sz="1200" dirty="0" smtClean="0"/>
              <a:t> </a:t>
            </a:r>
            <a:r>
              <a:rPr lang="en-US" sz="1200" dirty="0" err="1" smtClean="0"/>
              <a:t>cuando</a:t>
            </a:r>
            <a:r>
              <a:rPr lang="en-US" sz="1200" dirty="0" smtClean="0"/>
              <a:t> el mouse / </a:t>
            </a:r>
            <a:r>
              <a:rPr lang="en-US" sz="1200" dirty="0" err="1" smtClean="0"/>
              <a:t>teclado</a:t>
            </a:r>
            <a:r>
              <a:rPr lang="en-US" sz="1200" dirty="0" smtClean="0"/>
              <a:t> </a:t>
            </a:r>
            <a:r>
              <a:rPr lang="en-US" sz="1200" dirty="0" err="1" smtClean="0"/>
              <a:t>están</a:t>
            </a:r>
            <a:r>
              <a:rPr lang="en-US" sz="1200" dirty="0" smtClean="0"/>
              <a:t> </a:t>
            </a:r>
            <a:r>
              <a:rPr lang="en-US" sz="1200" dirty="0" err="1" smtClean="0"/>
              <a:t>inactivos</a:t>
            </a:r>
            <a:endParaRPr lang="en-US" sz="1200" dirty="0" smtClean="0"/>
          </a:p>
          <a:p>
            <a:pPr lvl="2"/>
            <a:r>
              <a:rPr lang="en-US" sz="1200" dirty="0" smtClean="0"/>
              <a:t>A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hora</a:t>
            </a:r>
            <a:r>
              <a:rPr lang="en-US" sz="1200" dirty="0" smtClean="0"/>
              <a:t>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trabajar</a:t>
            </a:r>
            <a:r>
              <a:rPr lang="en-US" sz="1200" dirty="0" smtClean="0"/>
              <a:t> BOINC</a:t>
            </a:r>
          </a:p>
          <a:p>
            <a:pPr lvl="2"/>
            <a:r>
              <a:rPr lang="en-US" sz="1200" dirty="0" err="1" smtClean="0"/>
              <a:t>Cuanto</a:t>
            </a:r>
            <a:r>
              <a:rPr lang="en-US" sz="1200" dirty="0" smtClean="0"/>
              <a:t> </a:t>
            </a:r>
            <a:r>
              <a:rPr lang="en-US" sz="1200" dirty="0" err="1" smtClean="0"/>
              <a:t>espacio</a:t>
            </a:r>
            <a:r>
              <a:rPr lang="en-US" sz="1200" dirty="0" smtClean="0"/>
              <a:t> de disco se le </a:t>
            </a:r>
            <a:r>
              <a:rPr lang="en-US" sz="1200" dirty="0" err="1" smtClean="0"/>
              <a:t>permite</a:t>
            </a:r>
            <a:r>
              <a:rPr lang="en-US" sz="1200" dirty="0" smtClean="0"/>
              <a:t> </a:t>
            </a:r>
            <a:r>
              <a:rPr lang="en-US" sz="1200" dirty="0" err="1" smtClean="0"/>
              <a:t>usar</a:t>
            </a:r>
            <a:r>
              <a:rPr lang="en-US" sz="1200" dirty="0" smtClean="0"/>
              <a:t> a BOINC</a:t>
            </a:r>
          </a:p>
          <a:p>
            <a:pPr lvl="2"/>
            <a:r>
              <a:rPr lang="en-US" sz="1200" dirty="0" err="1" smtClean="0"/>
              <a:t>Cuanto</a:t>
            </a:r>
            <a:r>
              <a:rPr lang="en-US" sz="1200" dirty="0" smtClean="0"/>
              <a:t> </a:t>
            </a:r>
            <a:r>
              <a:rPr lang="en-US" sz="1200" dirty="0" err="1" smtClean="0"/>
              <a:t>ancho</a:t>
            </a:r>
            <a:r>
              <a:rPr lang="en-US" sz="1200" dirty="0" smtClean="0"/>
              <a:t> de </a:t>
            </a:r>
            <a:r>
              <a:rPr lang="en-US" sz="1200" dirty="0" err="1" smtClean="0"/>
              <a:t>banda</a:t>
            </a:r>
            <a:r>
              <a:rPr lang="en-US" sz="1200" dirty="0" smtClean="0"/>
              <a:t>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usar</a:t>
            </a:r>
            <a:r>
              <a:rPr lang="en-US" sz="1200" dirty="0" smtClean="0"/>
              <a:t> BOINC</a:t>
            </a:r>
          </a:p>
          <a:p>
            <a:pPr lvl="2"/>
            <a:endParaRPr lang="en-US" sz="1200" dirty="0"/>
          </a:p>
          <a:p>
            <a:pPr lvl="2"/>
            <a:endParaRPr lang="en-US" sz="1200" dirty="0" smtClean="0"/>
          </a:p>
          <a:p>
            <a:pPr lvl="2"/>
            <a:endParaRPr lang="en-US" sz="1200" dirty="0"/>
          </a:p>
          <a:p>
            <a:pPr marL="914400" lvl="2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Funcionamiento</a:t>
            </a:r>
            <a:r>
              <a:rPr lang="en-US" sz="3600" dirty="0" smtClean="0"/>
              <a:t> de BOINC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81800" cy="5516563"/>
          </a:xfrm>
          <a:noFill/>
        </p:spPr>
        <p:txBody>
          <a:bodyPr>
            <a:normAutofit/>
          </a:bodyPr>
          <a:lstStyle/>
          <a:p>
            <a:r>
              <a:rPr lang="en-US" sz="2000" dirty="0" err="1" smtClean="0"/>
              <a:t>Componentes</a:t>
            </a:r>
            <a:r>
              <a:rPr lang="en-US" sz="2000" dirty="0" smtClean="0"/>
              <a:t> del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 BOINC: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Core client:  </a:t>
            </a:r>
            <a:r>
              <a:rPr lang="en-US" sz="1600" dirty="0" err="1" smtClean="0"/>
              <a:t>Conexión</a:t>
            </a:r>
            <a:r>
              <a:rPr lang="en-US" sz="1600" dirty="0" smtClean="0"/>
              <a:t> con </a:t>
            </a:r>
            <a:r>
              <a:rPr lang="en-US" sz="1600" dirty="0" err="1" smtClean="0"/>
              <a:t>servidores</a:t>
            </a:r>
            <a:r>
              <a:rPr lang="en-US" sz="1600" dirty="0" smtClean="0"/>
              <a:t>  y  </a:t>
            </a:r>
            <a:r>
              <a:rPr lang="en-US" sz="1600" dirty="0" err="1" smtClean="0"/>
              <a:t>configuración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preferencias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Client GUI: </a:t>
            </a:r>
            <a:r>
              <a:rPr lang="en-US" sz="1600" dirty="0" err="1" smtClean="0"/>
              <a:t>Interfaz</a:t>
            </a:r>
            <a:r>
              <a:rPr lang="en-US" sz="1600" dirty="0" smtClean="0"/>
              <a:t>, </a:t>
            </a:r>
            <a:r>
              <a:rPr lang="en-US" sz="1600" dirty="0" err="1" smtClean="0"/>
              <a:t>sirve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agregar</a:t>
            </a:r>
            <a:r>
              <a:rPr lang="en-US" sz="1600" dirty="0" smtClean="0"/>
              <a:t> </a:t>
            </a:r>
            <a:r>
              <a:rPr lang="en-US" sz="1600" dirty="0" err="1" smtClean="0"/>
              <a:t>proyectos</a:t>
            </a:r>
            <a:r>
              <a:rPr lang="en-US" sz="1600" dirty="0" smtClean="0"/>
              <a:t> y </a:t>
            </a:r>
            <a:r>
              <a:rPr lang="en-US" sz="1600" dirty="0" err="1" smtClean="0"/>
              <a:t>configurar</a:t>
            </a:r>
            <a:r>
              <a:rPr lang="en-US" sz="1600" dirty="0" smtClean="0"/>
              <a:t>  </a:t>
            </a:r>
            <a:r>
              <a:rPr lang="en-US" sz="1600" dirty="0" err="1" smtClean="0"/>
              <a:t>opciones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API: </a:t>
            </a:r>
            <a:r>
              <a:rPr lang="en-US" sz="1600" dirty="0" err="1" smtClean="0"/>
              <a:t>Interactua</a:t>
            </a:r>
            <a:r>
              <a:rPr lang="en-US" sz="1600" dirty="0" smtClean="0"/>
              <a:t> con el  “core client”, </a:t>
            </a:r>
            <a:r>
              <a:rPr lang="en-US" sz="1600" dirty="0" err="1" smtClean="0"/>
              <a:t>reporta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r>
              <a:rPr lang="en-US" sz="1600" dirty="0" smtClean="0"/>
              <a:t>, y </a:t>
            </a:r>
            <a:r>
              <a:rPr lang="en-US" sz="1600" dirty="0" err="1" smtClean="0"/>
              <a:t>provee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</a:t>
            </a:r>
            <a:r>
              <a:rPr lang="en-US" sz="1600" dirty="0" smtClean="0"/>
              <a:t> “heartbeat”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Screensaver: 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</a:t>
            </a:r>
            <a:r>
              <a:rPr lang="en-US" sz="1600" dirty="0" smtClean="0"/>
              <a:t> al </a:t>
            </a:r>
            <a:r>
              <a:rPr lang="en-US" sz="1600" dirty="0" smtClean="0"/>
              <a:t>“core client”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gráfico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se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procesando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endParaRPr lang="en-US" sz="1600" dirty="0" smtClean="0"/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1200" dirty="0"/>
          </a:p>
          <a:p>
            <a:pPr lvl="2"/>
            <a:endParaRPr lang="en-US" sz="1200" dirty="0" smtClean="0"/>
          </a:p>
          <a:p>
            <a:pPr lvl="2"/>
            <a:endParaRPr lang="en-US" sz="1200" dirty="0"/>
          </a:p>
          <a:p>
            <a:pPr marL="914400" lvl="2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www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6162675"/>
            <a:ext cx="1562100" cy="6953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63041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INC_PPT">
  <a:themeElements>
    <a:clrScheme name="Custom 58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FFFF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A1491C-7AF2-4EE0-961C-9E2422C22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BOINC_PPT</Template>
  <TotalTime>992</TotalTime>
  <Words>1020</Words>
  <Application>Microsoft Office PowerPoint</Application>
  <PresentationFormat>Presentación en pantalla (4:3)</PresentationFormat>
  <Paragraphs>380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BOINC_PPT</vt:lpstr>
      <vt:lpstr>Berkeley Open Infrastructure for network computing</vt:lpstr>
      <vt:lpstr>Agenda</vt:lpstr>
      <vt:lpstr>Introducción</vt:lpstr>
      <vt:lpstr>Introducción</vt:lpstr>
      <vt:lpstr>¿Qué es BOINC?</vt:lpstr>
      <vt:lpstr>¿Qué se puede hacer con BOINC?</vt:lpstr>
      <vt:lpstr>Funcionamiento de BOINC</vt:lpstr>
      <vt:lpstr>Funcionamiento de BOINC</vt:lpstr>
      <vt:lpstr>Funcionamiento de BOINC</vt:lpstr>
      <vt:lpstr>Funcionamiento de BOINC</vt:lpstr>
      <vt:lpstr>Funcionamiento de BOINC</vt:lpstr>
      <vt:lpstr>Funcionamiento de BOINC</vt:lpstr>
      <vt:lpstr>Funcionamiento de BOINC</vt:lpstr>
      <vt:lpstr>Funcionamiento de BOINC</vt:lpstr>
      <vt:lpstr>Funcionamiento de BOINC</vt:lpstr>
      <vt:lpstr>Ejemplos de proyectos con BOINC: SETI@Home</vt:lpstr>
      <vt:lpstr>Ejemplos de proyectos con BOINC: SETI@Home</vt:lpstr>
      <vt:lpstr>Ejemplos de proyectos con BOINC: MilkyWay@Home</vt:lpstr>
      <vt:lpstr>Ejemplos de proyectos con BOINC: Rosetta@Home</vt:lpstr>
      <vt:lpstr>Ejemplos de proyectos con BOINC: ClimatePrediction.net</vt:lpstr>
      <vt:lpstr>Conclusiones</vt:lpstr>
      <vt:lpstr>Preguntas</vt:lpstr>
      <vt:lpstr>Bibliografía</vt:lpstr>
      <vt:lpstr>Bibliografía</vt:lpstr>
      <vt:lpstr>Bibliografía</vt:lpstr>
      <vt:lpstr>Muchas gracias!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Berkeley Open Infrastructure for network computing</dc:title>
  <dc:creator>Eduardo Jose Vitoria Barboza</dc:creator>
  <cp:lastModifiedBy>Eduardo</cp:lastModifiedBy>
  <cp:revision>79</cp:revision>
  <dcterms:created xsi:type="dcterms:W3CDTF">2012-01-06T16:17:52Z</dcterms:created>
  <dcterms:modified xsi:type="dcterms:W3CDTF">2012-01-23T05:27:03Z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TC020042349991</vt:lpwstr>
  </property>
</Properties>
</file>